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5" r:id="rId10"/>
    <p:sldId id="268" r:id="rId11"/>
    <p:sldId id="267" r:id="rId12"/>
    <p:sldId id="269" r:id="rId13"/>
    <p:sldId id="270"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660"/>
  </p:normalViewPr>
  <p:slideViewPr>
    <p:cSldViewPr snapToGrid="0">
      <p:cViewPr varScale="1">
        <p:scale>
          <a:sx n="80" d="100"/>
          <a:sy n="80" d="100"/>
        </p:scale>
        <p:origin x="58" y="3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3/31/2020</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6D22F896-40B5-4ADD-8801-0D06FADFA095}" type="slidenum">
              <a:rPr lang="en-US" dirty="0"/>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3/31/2020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3/31/2020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3/31/2020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3/31/2020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3/31/2020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3/31/2020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3/31/2020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3/31/2020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3/31/2020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48A87A34-81AB-432B-8DAE-1953F412C126}" type="datetimeFigureOut">
              <a:rPr lang="en-US" dirty="0"/>
              <a:pPr/>
              <a:t>3/31/2020</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48A87A34-81AB-432B-8DAE-1953F412C126}" type="datetimeFigureOut">
              <a:rPr lang="en-US" dirty="0"/>
              <a:pPr/>
              <a:t>3/31/2020</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6D22F896-40B5-4ADD-8801-0D06FADFA095}" type="slidenum">
              <a:rPr lang="en-US" dirty="0"/>
              <a:pPr/>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0FD0717-BEEE-48D4-8750-E44E166E97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4CBA4EB-F997-4F56-9436-88F607540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dirty="0"/>
          </a:p>
        </p:txBody>
      </p:sp>
      <p:sp>
        <p:nvSpPr>
          <p:cNvPr id="3" name="Subtitle 2">
            <a:extLst>
              <a:ext uri="{FF2B5EF4-FFF2-40B4-BE49-F238E27FC236}">
                <a16:creationId xmlns:a16="http://schemas.microsoft.com/office/drawing/2014/main" id="{53AD2163-C760-42D6-A12A-75DF9F2BD9A8}"/>
              </a:ext>
            </a:extLst>
          </p:cNvPr>
          <p:cNvSpPr>
            <a:spLocks noGrp="1"/>
          </p:cNvSpPr>
          <p:nvPr>
            <p:ph type="subTitle" idx="1"/>
          </p:nvPr>
        </p:nvSpPr>
        <p:spPr>
          <a:xfrm>
            <a:off x="8141418" y="1463014"/>
            <a:ext cx="2848300" cy="3293053"/>
          </a:xfrm>
        </p:spPr>
        <p:txBody>
          <a:bodyPr anchor="ctr">
            <a:normAutofit/>
          </a:bodyPr>
          <a:lstStyle/>
          <a:p>
            <a:r>
              <a:rPr lang="en-IN" sz="2000" b="1">
                <a:latin typeface="Algerian" panose="04020705040A02060702" pitchFamily="82" charset="0"/>
              </a:rPr>
              <a:t>Akshat jain</a:t>
            </a:r>
          </a:p>
        </p:txBody>
      </p:sp>
      <p:grpSp>
        <p:nvGrpSpPr>
          <p:cNvPr id="12" name="Group 11">
            <a:extLst>
              <a:ext uri="{FF2B5EF4-FFF2-40B4-BE49-F238E27FC236}">
                <a16:creationId xmlns:a16="http://schemas.microsoft.com/office/drawing/2014/main" id="{C2DA450E-1EDD-4D4A-8257-4808EB9371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49392" y="938882"/>
            <a:ext cx="6562082" cy="4236223"/>
            <a:chOff x="7807230" y="2012810"/>
            <a:chExt cx="3251252" cy="3459865"/>
          </a:xfrm>
        </p:grpSpPr>
        <p:sp>
          <p:nvSpPr>
            <p:cNvPr id="13" name="Rectangle 12">
              <a:extLst>
                <a:ext uri="{FF2B5EF4-FFF2-40B4-BE49-F238E27FC236}">
                  <a16:creationId xmlns:a16="http://schemas.microsoft.com/office/drawing/2014/main" id="{228FBF78-9E7E-46C0-950D-FC7AEE4392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0" y="2012810"/>
              <a:ext cx="3251252" cy="3459865"/>
            </a:xfrm>
            <a:prstGeom prst="rect">
              <a:avLst/>
            </a:prstGeom>
            <a:gradFill>
              <a:gsLst>
                <a:gs pos="0">
                  <a:srgbClr val="000001"/>
                </a:gs>
                <a:gs pos="100000">
                  <a:srgbClr val="191919"/>
                </a:gs>
              </a:gsLst>
            </a:gradFill>
            <a:ln w="76200" cmpd="sng">
              <a:noFill/>
              <a:miter lim="800000"/>
            </a:ln>
            <a:effectLst>
              <a:outerShdw blurRad="127000" dist="1905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2116C23-5ED0-4F29-84D0-584CD0150F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1" y="2026142"/>
              <a:ext cx="3251250" cy="3440203"/>
            </a:xfrm>
            <a:prstGeom prst="rect">
              <a:avLst/>
            </a:prstGeom>
            <a:gradFill>
              <a:gsLst>
                <a:gs pos="0">
                  <a:srgbClr val="DADADA"/>
                </a:gs>
                <a:gs pos="100000">
                  <a:srgbClr val="FFFFFE"/>
                </a:gs>
              </a:gsLst>
              <a:lin ang="16200000" scaled="0"/>
            </a:gradFill>
            <a:ln w="762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w="38100" h="38100"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37EE4B41-0C22-468A-BCFF-66786B9C89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7777" y="1269341"/>
            <a:ext cx="5925312" cy="3575304"/>
          </a:xfrm>
          <a:prstGeom prst="rect">
            <a:avLst/>
          </a:prstGeom>
          <a:solidFill>
            <a:schemeClr val="accent1"/>
          </a:solidFill>
          <a:ln w="63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4BD29A2-D474-481A-8969-7291CA34C77B}"/>
              </a:ext>
            </a:extLst>
          </p:cNvPr>
          <p:cNvSpPr>
            <a:spLocks noGrp="1"/>
          </p:cNvSpPr>
          <p:nvPr>
            <p:ph type="ctrTitle"/>
          </p:nvPr>
        </p:nvSpPr>
        <p:spPr>
          <a:xfrm>
            <a:off x="1446756" y="1463015"/>
            <a:ext cx="5492683" cy="3196668"/>
          </a:xfrm>
        </p:spPr>
        <p:txBody>
          <a:bodyPr anchor="ctr">
            <a:normAutofit/>
          </a:bodyPr>
          <a:lstStyle/>
          <a:p>
            <a:pPr algn="ctr"/>
            <a:r>
              <a:rPr lang="en-IN" sz="4000">
                <a:solidFill>
                  <a:srgbClr val="FFFFFF"/>
                </a:solidFill>
                <a:latin typeface="Algerian" panose="04020705040A02060702" pitchFamily="82" charset="0"/>
              </a:rPr>
              <a:t>Capstone Project-</a:t>
            </a:r>
            <a:br>
              <a:rPr lang="en-IN" sz="4000">
                <a:solidFill>
                  <a:srgbClr val="FFFFFF"/>
                </a:solidFill>
                <a:latin typeface="Algerian" panose="04020705040A02060702" pitchFamily="82" charset="0"/>
              </a:rPr>
            </a:br>
            <a:r>
              <a:rPr lang="en-IN" sz="4000">
                <a:solidFill>
                  <a:srgbClr val="FFFFFF"/>
                </a:solidFill>
                <a:latin typeface="Algerian" panose="04020705040A02060702" pitchFamily="82" charset="0"/>
              </a:rPr>
              <a:t>The battle of Neighborhood</a:t>
            </a:r>
          </a:p>
        </p:txBody>
      </p:sp>
      <p:pic>
        <p:nvPicPr>
          <p:cNvPr id="18" name="Picture 17">
            <a:extLst>
              <a:ext uri="{FF2B5EF4-FFF2-40B4-BE49-F238E27FC236}">
                <a16:creationId xmlns:a16="http://schemas.microsoft.com/office/drawing/2014/main" id="{8B060F31-12EA-4404-8435-DA25F36C896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20" name="Straight Connector 19">
            <a:extLst>
              <a:ext uri="{FF2B5EF4-FFF2-40B4-BE49-F238E27FC236}">
                <a16:creationId xmlns:a16="http://schemas.microsoft.com/office/drawing/2014/main" id="{E4F1CB68-9DEB-4A71-8E7C-DE9278F0359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367162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1CE580D1-F917-4567-AFB4-99AA9B52AD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2" name="Picture 11">
            <a:extLst>
              <a:ext uri="{FF2B5EF4-FFF2-40B4-BE49-F238E27FC236}">
                <a16:creationId xmlns:a16="http://schemas.microsoft.com/office/drawing/2014/main" id="{1F5620B8-A2D8-4568-B566-F0453A0D916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4" name="Straight Connector 13">
            <a:extLst>
              <a:ext uri="{FF2B5EF4-FFF2-40B4-BE49-F238E27FC236}">
                <a16:creationId xmlns:a16="http://schemas.microsoft.com/office/drawing/2014/main" id="{1C7D2BA4-4B7A-4596-8BCC-5CF71542389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4977F1E1-2B6F-4BB6-899F-67D8764D83C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18" name="Rectangle 17">
            <a:extLst>
              <a:ext uri="{FF2B5EF4-FFF2-40B4-BE49-F238E27FC236}">
                <a16:creationId xmlns:a16="http://schemas.microsoft.com/office/drawing/2014/main" id="{EC17D08F-2133-44A9-B28C-CB29928FA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0CC36881-E309-4C41-8B5B-203AADC15F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a:extLst>
              <a:ext uri="{FF2B5EF4-FFF2-40B4-BE49-F238E27FC236}">
                <a16:creationId xmlns:a16="http://schemas.microsoft.com/office/drawing/2014/main" id="{351C10DA-A31C-44B6-B6D1-ADB47A43BD37}"/>
              </a:ext>
            </a:extLst>
          </p:cNvPr>
          <p:cNvSpPr>
            <a:spLocks noGrp="1"/>
          </p:cNvSpPr>
          <p:nvPr>
            <p:ph type="title"/>
          </p:nvPr>
        </p:nvSpPr>
        <p:spPr>
          <a:xfrm>
            <a:off x="659301" y="1474969"/>
            <a:ext cx="2823919" cy="1868760"/>
          </a:xfrm>
        </p:spPr>
        <p:txBody>
          <a:bodyPr vert="horz" lIns="91440" tIns="45720" rIns="91440" bIns="0" rtlCol="0" anchor="b">
            <a:normAutofit/>
          </a:bodyPr>
          <a:lstStyle/>
          <a:p>
            <a:r>
              <a:rPr lang="en-US" sz="3600"/>
              <a:t>Cluster 1</a:t>
            </a:r>
          </a:p>
        </p:txBody>
      </p:sp>
      <p:cxnSp>
        <p:nvCxnSpPr>
          <p:cNvPr id="22" name="Straight Connector 21">
            <a:extLst>
              <a:ext uri="{FF2B5EF4-FFF2-40B4-BE49-F238E27FC236}">
                <a16:creationId xmlns:a16="http://schemas.microsoft.com/office/drawing/2014/main" id="{84F2C6A8-7D46-49EA-860B-0F0B0208436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59301" y="3528543"/>
            <a:ext cx="2823919" cy="0"/>
          </a:xfrm>
          <a:prstGeom prst="line">
            <a:avLst/>
          </a:prstGeom>
          <a:ln w="31750"/>
        </p:spPr>
        <p:style>
          <a:lnRef idx="3">
            <a:schemeClr val="accent1"/>
          </a:lnRef>
          <a:fillRef idx="0">
            <a:schemeClr val="accent1"/>
          </a:fillRef>
          <a:effectRef idx="2">
            <a:schemeClr val="accent1"/>
          </a:effectRef>
          <a:fontRef idx="minor">
            <a:schemeClr val="tx1"/>
          </a:fontRef>
        </p:style>
      </p:cxnSp>
      <p:grpSp>
        <p:nvGrpSpPr>
          <p:cNvPr id="24" name="Group 23">
            <a:extLst>
              <a:ext uri="{FF2B5EF4-FFF2-40B4-BE49-F238E27FC236}">
                <a16:creationId xmlns:a16="http://schemas.microsoft.com/office/drawing/2014/main" id="{AED92372-F778-4E96-9E90-4E63BAF3CAD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979389" y="482171"/>
            <a:ext cx="7560115" cy="5149101"/>
            <a:chOff x="7463258" y="583365"/>
            <a:chExt cx="7560115" cy="5181928"/>
          </a:xfrm>
        </p:grpSpPr>
        <p:sp>
          <p:nvSpPr>
            <p:cNvPr id="25" name="Rectangle 24">
              <a:extLst>
                <a:ext uri="{FF2B5EF4-FFF2-40B4-BE49-F238E27FC236}">
                  <a16:creationId xmlns:a16="http://schemas.microsoft.com/office/drawing/2014/main" id="{EB4EC089-8B60-43F4-9BF5-1F0B0E398E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3258" y="583365"/>
              <a:ext cx="7560115" cy="5181928"/>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1C0BAC91-1725-4E5A-92CE-F5A2EB0661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76317" y="915807"/>
              <a:ext cx="6928279" cy="4494927"/>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5" name="Content Placeholder 4" descr="A screenshot of a computer&#10;&#10;Description automatically generated">
            <a:extLst>
              <a:ext uri="{FF2B5EF4-FFF2-40B4-BE49-F238E27FC236}">
                <a16:creationId xmlns:a16="http://schemas.microsoft.com/office/drawing/2014/main" id="{C96E338A-E011-4081-9A4B-47FD4ECEBD34}"/>
              </a:ext>
            </a:extLst>
          </p:cNvPr>
          <p:cNvPicPr>
            <a:picLocks noGrp="1" noChangeAspect="1"/>
          </p:cNvPicPr>
          <p:nvPr>
            <p:ph idx="1"/>
          </p:nvPr>
        </p:nvPicPr>
        <p:blipFill rotWithShape="1">
          <a:blip r:embed="rId3"/>
          <a:srcRect l="8373" r="215"/>
          <a:stretch/>
        </p:blipFill>
        <p:spPr>
          <a:xfrm>
            <a:off x="4618374" y="1116345"/>
            <a:ext cx="6282919" cy="3866172"/>
          </a:xfrm>
          <a:prstGeom prst="rect">
            <a:avLst/>
          </a:prstGeom>
        </p:spPr>
      </p:pic>
      <p:pic>
        <p:nvPicPr>
          <p:cNvPr id="28" name="Picture 27">
            <a:extLst>
              <a:ext uri="{FF2B5EF4-FFF2-40B4-BE49-F238E27FC236}">
                <a16:creationId xmlns:a16="http://schemas.microsoft.com/office/drawing/2014/main" id="{4B61EBEC-D0CA-456C-98A6-EDA1AC9FB0D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30" name="Straight Connector 29">
            <a:extLst>
              <a:ext uri="{FF2B5EF4-FFF2-40B4-BE49-F238E27FC236}">
                <a16:creationId xmlns:a16="http://schemas.microsoft.com/office/drawing/2014/main" id="{718A71EB-D327-4458-85FB-26336B2BA01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573171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59" name="Rectangle 58">
            <a:extLst>
              <a:ext uri="{FF2B5EF4-FFF2-40B4-BE49-F238E27FC236}">
                <a16:creationId xmlns:a16="http://schemas.microsoft.com/office/drawing/2014/main" id="{1CE580D1-F917-4567-AFB4-99AA9B52AD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61" name="Picture 60">
            <a:extLst>
              <a:ext uri="{FF2B5EF4-FFF2-40B4-BE49-F238E27FC236}">
                <a16:creationId xmlns:a16="http://schemas.microsoft.com/office/drawing/2014/main" id="{1F5620B8-A2D8-4568-B566-F0453A0D916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63" name="Straight Connector 62">
            <a:extLst>
              <a:ext uri="{FF2B5EF4-FFF2-40B4-BE49-F238E27FC236}">
                <a16:creationId xmlns:a16="http://schemas.microsoft.com/office/drawing/2014/main" id="{1C7D2BA4-4B7A-4596-8BCC-5CF71542389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4977F1E1-2B6F-4BB6-899F-67D8764D83C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67" name="Rectangle 66">
            <a:extLst>
              <a:ext uri="{FF2B5EF4-FFF2-40B4-BE49-F238E27FC236}">
                <a16:creationId xmlns:a16="http://schemas.microsoft.com/office/drawing/2014/main" id="{EC17D08F-2133-44A9-B28C-CB29928FA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Rectangle 68">
            <a:extLst>
              <a:ext uri="{FF2B5EF4-FFF2-40B4-BE49-F238E27FC236}">
                <a16:creationId xmlns:a16="http://schemas.microsoft.com/office/drawing/2014/main" id="{0CC36881-E309-4C41-8B5B-203AADC15F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a:extLst>
              <a:ext uri="{FF2B5EF4-FFF2-40B4-BE49-F238E27FC236}">
                <a16:creationId xmlns:a16="http://schemas.microsoft.com/office/drawing/2014/main" id="{0E87978C-33B8-43E9-B336-4B096B216804}"/>
              </a:ext>
            </a:extLst>
          </p:cNvPr>
          <p:cNvSpPr>
            <a:spLocks noGrp="1"/>
          </p:cNvSpPr>
          <p:nvPr>
            <p:ph type="title"/>
          </p:nvPr>
        </p:nvSpPr>
        <p:spPr>
          <a:xfrm>
            <a:off x="659301" y="1474969"/>
            <a:ext cx="2823919" cy="1868760"/>
          </a:xfrm>
        </p:spPr>
        <p:txBody>
          <a:bodyPr vert="horz" lIns="91440" tIns="45720" rIns="91440" bIns="0" rtlCol="0" anchor="b">
            <a:normAutofit/>
          </a:bodyPr>
          <a:lstStyle/>
          <a:p>
            <a:r>
              <a:rPr lang="en-US" sz="3600"/>
              <a:t>Cluster 2 , 3 and 4</a:t>
            </a:r>
            <a:br>
              <a:rPr lang="en-US" sz="3600"/>
            </a:br>
            <a:endParaRPr lang="en-US" sz="3600"/>
          </a:p>
        </p:txBody>
      </p:sp>
      <p:cxnSp>
        <p:nvCxnSpPr>
          <p:cNvPr id="71" name="Straight Connector 70">
            <a:extLst>
              <a:ext uri="{FF2B5EF4-FFF2-40B4-BE49-F238E27FC236}">
                <a16:creationId xmlns:a16="http://schemas.microsoft.com/office/drawing/2014/main" id="{84F2C6A8-7D46-49EA-860B-0F0B0208436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59301" y="3528543"/>
            <a:ext cx="2823919" cy="0"/>
          </a:xfrm>
          <a:prstGeom prst="line">
            <a:avLst/>
          </a:prstGeom>
          <a:ln w="31750"/>
        </p:spPr>
        <p:style>
          <a:lnRef idx="3">
            <a:schemeClr val="accent1"/>
          </a:lnRef>
          <a:fillRef idx="0">
            <a:schemeClr val="accent1"/>
          </a:fillRef>
          <a:effectRef idx="2">
            <a:schemeClr val="accent1"/>
          </a:effectRef>
          <a:fontRef idx="minor">
            <a:schemeClr val="tx1"/>
          </a:fontRef>
        </p:style>
      </p:cxnSp>
      <p:grpSp>
        <p:nvGrpSpPr>
          <p:cNvPr id="73" name="Group 72">
            <a:extLst>
              <a:ext uri="{FF2B5EF4-FFF2-40B4-BE49-F238E27FC236}">
                <a16:creationId xmlns:a16="http://schemas.microsoft.com/office/drawing/2014/main" id="{AED92372-F778-4E96-9E90-4E63BAF3CAD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979389" y="482171"/>
            <a:ext cx="7560115" cy="5149101"/>
            <a:chOff x="7463258" y="583365"/>
            <a:chExt cx="7560115" cy="5181928"/>
          </a:xfrm>
        </p:grpSpPr>
        <p:sp>
          <p:nvSpPr>
            <p:cNvPr id="74" name="Rectangle 73">
              <a:extLst>
                <a:ext uri="{FF2B5EF4-FFF2-40B4-BE49-F238E27FC236}">
                  <a16:creationId xmlns:a16="http://schemas.microsoft.com/office/drawing/2014/main" id="{EB4EC089-8B60-43F4-9BF5-1F0B0E398E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3258" y="583365"/>
              <a:ext cx="7560115" cy="5181928"/>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5" name="Rectangle 74">
              <a:extLst>
                <a:ext uri="{FF2B5EF4-FFF2-40B4-BE49-F238E27FC236}">
                  <a16:creationId xmlns:a16="http://schemas.microsoft.com/office/drawing/2014/main" id="{1C0BAC91-1725-4E5A-92CE-F5A2EB0661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76317" y="915807"/>
              <a:ext cx="6928279" cy="4494927"/>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5" name="Content Placeholder 4" descr="A screenshot of a computer&#10;&#10;Description automatically generated">
            <a:extLst>
              <a:ext uri="{FF2B5EF4-FFF2-40B4-BE49-F238E27FC236}">
                <a16:creationId xmlns:a16="http://schemas.microsoft.com/office/drawing/2014/main" id="{C7F84760-D01B-4C83-B13B-02BC79704865}"/>
              </a:ext>
            </a:extLst>
          </p:cNvPr>
          <p:cNvPicPr>
            <a:picLocks noGrp="1" noChangeAspect="1"/>
          </p:cNvPicPr>
          <p:nvPr>
            <p:ph idx="1"/>
          </p:nvPr>
        </p:nvPicPr>
        <p:blipFill rotWithShape="1">
          <a:blip r:embed="rId3"/>
          <a:srcRect l="8037" r="551"/>
          <a:stretch/>
        </p:blipFill>
        <p:spPr>
          <a:xfrm>
            <a:off x="4618374" y="1116345"/>
            <a:ext cx="6282919" cy="3866172"/>
          </a:xfrm>
          <a:prstGeom prst="rect">
            <a:avLst/>
          </a:prstGeom>
        </p:spPr>
      </p:pic>
      <p:pic>
        <p:nvPicPr>
          <p:cNvPr id="77" name="Picture 76">
            <a:extLst>
              <a:ext uri="{FF2B5EF4-FFF2-40B4-BE49-F238E27FC236}">
                <a16:creationId xmlns:a16="http://schemas.microsoft.com/office/drawing/2014/main" id="{4B61EBEC-D0CA-456C-98A6-EDA1AC9FB0D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79" name="Straight Connector 78">
            <a:extLst>
              <a:ext uri="{FF2B5EF4-FFF2-40B4-BE49-F238E27FC236}">
                <a16:creationId xmlns:a16="http://schemas.microsoft.com/office/drawing/2014/main" id="{718A71EB-D327-4458-85FB-26336B2BA01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544957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63C748C-967B-4A7B-A90F-3EDD0F485A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0143637-4934-44E4-B909-BAF1E7B279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4062127"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03BABED-8F7E-4581-A4FC-3837082BF454}"/>
              </a:ext>
            </a:extLst>
          </p:cNvPr>
          <p:cNvSpPr>
            <a:spLocks noGrp="1"/>
          </p:cNvSpPr>
          <p:nvPr>
            <p:ph type="title"/>
          </p:nvPr>
        </p:nvSpPr>
        <p:spPr>
          <a:xfrm>
            <a:off x="849683" y="1240076"/>
            <a:ext cx="2727813" cy="4584527"/>
          </a:xfrm>
        </p:spPr>
        <p:txBody>
          <a:bodyPr>
            <a:normAutofit/>
          </a:bodyPr>
          <a:lstStyle/>
          <a:p>
            <a:r>
              <a:rPr lang="en-IN">
                <a:solidFill>
                  <a:srgbClr val="FFFFFF"/>
                </a:solidFill>
              </a:rPr>
              <a:t>results</a:t>
            </a:r>
          </a:p>
        </p:txBody>
      </p:sp>
      <p:sp>
        <p:nvSpPr>
          <p:cNvPr id="3" name="Content Placeholder 2">
            <a:extLst>
              <a:ext uri="{FF2B5EF4-FFF2-40B4-BE49-F238E27FC236}">
                <a16:creationId xmlns:a16="http://schemas.microsoft.com/office/drawing/2014/main" id="{BD97985E-C233-483A-B2DC-826B1DBAD0A9}"/>
              </a:ext>
            </a:extLst>
          </p:cNvPr>
          <p:cNvSpPr>
            <a:spLocks noGrp="1"/>
          </p:cNvSpPr>
          <p:nvPr>
            <p:ph idx="1"/>
          </p:nvPr>
        </p:nvSpPr>
        <p:spPr>
          <a:xfrm>
            <a:off x="4705594" y="1240077"/>
            <a:ext cx="6034827" cy="4916465"/>
          </a:xfrm>
        </p:spPr>
        <p:txBody>
          <a:bodyPr anchor="t">
            <a:normAutofit/>
          </a:bodyPr>
          <a:lstStyle/>
          <a:p>
            <a:r>
              <a:rPr lang="en-US" dirty="0"/>
              <a:t>The aim of this project is to help people find the safe place in </a:t>
            </a:r>
            <a:r>
              <a:rPr lang="en-US" dirty="0" err="1"/>
              <a:t>london</a:t>
            </a:r>
            <a:r>
              <a:rPr lang="en-US" dirty="0"/>
              <a:t> where they can facilities as per their requirement.</a:t>
            </a:r>
          </a:p>
          <a:p>
            <a:r>
              <a:rPr lang="en-US" dirty="0"/>
              <a:t>We can see that most of the Venues are covered in Cluster 1 so it would be the perfect place to look at but it will be crowdy.</a:t>
            </a:r>
          </a:p>
          <a:p>
            <a:r>
              <a:rPr lang="en-US" dirty="0"/>
              <a:t>So, as per the requirements and budget people can choose </a:t>
            </a:r>
            <a:endParaRPr lang="en-IN" dirty="0"/>
          </a:p>
        </p:txBody>
      </p:sp>
    </p:spTree>
    <p:extLst>
      <p:ext uri="{BB962C8B-B14F-4D97-AF65-F5344CB8AC3E}">
        <p14:creationId xmlns:p14="http://schemas.microsoft.com/office/powerpoint/2010/main" val="40684680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63C748C-967B-4A7B-A90F-3EDD0F485A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0143637-4934-44E4-B909-BAF1E7B279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4062127"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A6BB51E-3012-4C54-A63F-9B23C17424AF}"/>
              </a:ext>
            </a:extLst>
          </p:cNvPr>
          <p:cNvSpPr>
            <a:spLocks noGrp="1"/>
          </p:cNvSpPr>
          <p:nvPr>
            <p:ph type="title"/>
          </p:nvPr>
        </p:nvSpPr>
        <p:spPr>
          <a:xfrm>
            <a:off x="849683" y="1240076"/>
            <a:ext cx="2727813" cy="4584527"/>
          </a:xfrm>
        </p:spPr>
        <p:txBody>
          <a:bodyPr>
            <a:normAutofit/>
          </a:bodyPr>
          <a:lstStyle/>
          <a:p>
            <a:r>
              <a:rPr lang="en-IN" sz="3000">
                <a:solidFill>
                  <a:srgbClr val="FFFFFF"/>
                </a:solidFill>
              </a:rPr>
              <a:t>conclusion</a:t>
            </a:r>
          </a:p>
        </p:txBody>
      </p:sp>
      <p:sp>
        <p:nvSpPr>
          <p:cNvPr id="3" name="Content Placeholder 2">
            <a:extLst>
              <a:ext uri="{FF2B5EF4-FFF2-40B4-BE49-F238E27FC236}">
                <a16:creationId xmlns:a16="http://schemas.microsoft.com/office/drawing/2014/main" id="{1F73E27F-E3E7-4011-8DD8-5E4D319F1B21}"/>
              </a:ext>
            </a:extLst>
          </p:cNvPr>
          <p:cNvSpPr>
            <a:spLocks noGrp="1"/>
          </p:cNvSpPr>
          <p:nvPr>
            <p:ph idx="1"/>
          </p:nvPr>
        </p:nvSpPr>
        <p:spPr>
          <a:xfrm>
            <a:off x="4705594" y="1240077"/>
            <a:ext cx="6034827" cy="4916465"/>
          </a:xfrm>
        </p:spPr>
        <p:txBody>
          <a:bodyPr anchor="t">
            <a:normAutofit/>
          </a:bodyPr>
          <a:lstStyle/>
          <a:p>
            <a:r>
              <a:rPr lang="en-US" dirty="0"/>
              <a:t>This project helps a person get a better understanding of the neighborhoods with respect to the most common venues in that neighborhood.</a:t>
            </a:r>
          </a:p>
          <a:p>
            <a:r>
              <a:rPr lang="en-US" dirty="0"/>
              <a:t>Using Data Analysis and machine learning to help people in making their decision. </a:t>
            </a:r>
            <a:r>
              <a:rPr lang="en-US"/>
              <a:t>We have not included cost of living so future of this project will be to include it and then short list based of safety and budget.</a:t>
            </a:r>
            <a:endParaRPr lang="en-IN"/>
          </a:p>
        </p:txBody>
      </p:sp>
    </p:spTree>
    <p:extLst>
      <p:ext uri="{BB962C8B-B14F-4D97-AF65-F5344CB8AC3E}">
        <p14:creationId xmlns:p14="http://schemas.microsoft.com/office/powerpoint/2010/main" val="331332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63C748C-967B-4A7B-A90F-3EDD0F485A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0143637-4934-44E4-B909-BAF1E7B279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4062127"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FD0D552-8CAD-4013-81B5-342359F44F1B}"/>
              </a:ext>
            </a:extLst>
          </p:cNvPr>
          <p:cNvSpPr>
            <a:spLocks noGrp="1"/>
          </p:cNvSpPr>
          <p:nvPr>
            <p:ph type="title"/>
          </p:nvPr>
        </p:nvSpPr>
        <p:spPr>
          <a:xfrm>
            <a:off x="849683" y="1240076"/>
            <a:ext cx="2727813" cy="4584527"/>
          </a:xfrm>
        </p:spPr>
        <p:txBody>
          <a:bodyPr>
            <a:normAutofit/>
          </a:bodyPr>
          <a:lstStyle/>
          <a:p>
            <a:r>
              <a:rPr lang="en-IN" sz="3000">
                <a:solidFill>
                  <a:srgbClr val="FFFFFF"/>
                </a:solidFill>
                <a:latin typeface="Algerian" panose="04020705040A02060702" pitchFamily="82" charset="0"/>
              </a:rPr>
              <a:t>Introduction</a:t>
            </a:r>
          </a:p>
        </p:txBody>
      </p:sp>
      <p:sp>
        <p:nvSpPr>
          <p:cNvPr id="3" name="Content Placeholder 2">
            <a:extLst>
              <a:ext uri="{FF2B5EF4-FFF2-40B4-BE49-F238E27FC236}">
                <a16:creationId xmlns:a16="http://schemas.microsoft.com/office/drawing/2014/main" id="{F4D3A3F3-4267-4998-90F9-E3C49E4FE707}"/>
              </a:ext>
            </a:extLst>
          </p:cNvPr>
          <p:cNvSpPr>
            <a:spLocks noGrp="1"/>
          </p:cNvSpPr>
          <p:nvPr>
            <p:ph idx="1"/>
          </p:nvPr>
        </p:nvSpPr>
        <p:spPr>
          <a:xfrm>
            <a:off x="4705594" y="1240077"/>
            <a:ext cx="6034827" cy="4916465"/>
          </a:xfrm>
        </p:spPr>
        <p:txBody>
          <a:bodyPr anchor="t">
            <a:normAutofit/>
          </a:bodyPr>
          <a:lstStyle/>
          <a:p>
            <a:r>
              <a:rPr lang="en-IN" dirty="0"/>
              <a:t>Background : Safety is top concern when moving to a new area.</a:t>
            </a:r>
          </a:p>
          <a:p>
            <a:r>
              <a:rPr lang="en-IN" dirty="0"/>
              <a:t>Problem : This project aims to select safest place and cluster  top 10 venues in each  neighbourhood using k-means.</a:t>
            </a:r>
          </a:p>
        </p:txBody>
      </p:sp>
    </p:spTree>
    <p:extLst>
      <p:ext uri="{BB962C8B-B14F-4D97-AF65-F5344CB8AC3E}">
        <p14:creationId xmlns:p14="http://schemas.microsoft.com/office/powerpoint/2010/main" val="39015023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63C748C-967B-4A7B-A90F-3EDD0F485A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0143637-4934-44E4-B909-BAF1E7B279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4062127"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B499AF1-B4C0-4240-87F9-92AE5CB631D8}"/>
              </a:ext>
            </a:extLst>
          </p:cNvPr>
          <p:cNvSpPr>
            <a:spLocks noGrp="1"/>
          </p:cNvSpPr>
          <p:nvPr>
            <p:ph type="title"/>
          </p:nvPr>
        </p:nvSpPr>
        <p:spPr>
          <a:xfrm>
            <a:off x="849683" y="1240076"/>
            <a:ext cx="2727813" cy="4584527"/>
          </a:xfrm>
        </p:spPr>
        <p:txBody>
          <a:bodyPr>
            <a:normAutofit/>
          </a:bodyPr>
          <a:lstStyle/>
          <a:p>
            <a:r>
              <a:rPr lang="en-IN" sz="3000">
                <a:solidFill>
                  <a:srgbClr val="FFFFFF"/>
                </a:solidFill>
              </a:rPr>
              <a:t>Data Acquisition and cleaning</a:t>
            </a:r>
          </a:p>
        </p:txBody>
      </p:sp>
      <p:sp>
        <p:nvSpPr>
          <p:cNvPr id="3" name="Content Placeholder 2">
            <a:extLst>
              <a:ext uri="{FF2B5EF4-FFF2-40B4-BE49-F238E27FC236}">
                <a16:creationId xmlns:a16="http://schemas.microsoft.com/office/drawing/2014/main" id="{17A7068E-E531-4BF5-A7BD-55F0B67ECDDD}"/>
              </a:ext>
            </a:extLst>
          </p:cNvPr>
          <p:cNvSpPr>
            <a:spLocks noGrp="1"/>
          </p:cNvSpPr>
          <p:nvPr>
            <p:ph idx="1"/>
          </p:nvPr>
        </p:nvSpPr>
        <p:spPr>
          <a:xfrm>
            <a:off x="4705594" y="1240077"/>
            <a:ext cx="6034827" cy="4916465"/>
          </a:xfrm>
        </p:spPr>
        <p:txBody>
          <a:bodyPr anchor="t">
            <a:normAutofit/>
          </a:bodyPr>
          <a:lstStyle/>
          <a:p>
            <a:r>
              <a:rPr lang="en-IN" dirty="0"/>
              <a:t>Data </a:t>
            </a:r>
            <a:r>
              <a:rPr lang="en-IN" dirty="0" err="1"/>
              <a:t>Acquisiiton</a:t>
            </a:r>
            <a:r>
              <a:rPr lang="en-IN" dirty="0"/>
              <a:t> : the data for this project is a combination of data from three source</a:t>
            </a:r>
          </a:p>
          <a:p>
            <a:pPr marL="0" indent="0">
              <a:buNone/>
            </a:pPr>
            <a:r>
              <a:rPr lang="en-IN" dirty="0"/>
              <a:t>	# crime data set from Kaggle</a:t>
            </a:r>
          </a:p>
          <a:p>
            <a:pPr marL="0" indent="0">
              <a:buNone/>
            </a:pPr>
            <a:r>
              <a:rPr lang="en-IN" dirty="0"/>
              <a:t>	# London boroughs from Wikipedia</a:t>
            </a:r>
          </a:p>
          <a:p>
            <a:pPr marL="0" indent="0">
              <a:buNone/>
            </a:pPr>
            <a:r>
              <a:rPr lang="en-IN" dirty="0"/>
              <a:t>	# List of </a:t>
            </a:r>
            <a:r>
              <a:rPr lang="en-IN" dirty="0" err="1"/>
              <a:t>neighborhoods</a:t>
            </a:r>
            <a:r>
              <a:rPr lang="en-IN" dirty="0"/>
              <a:t> of Kingston upon Thames from Wikipedia.	</a:t>
            </a:r>
          </a:p>
          <a:p>
            <a:endParaRPr lang="en-IN" dirty="0"/>
          </a:p>
        </p:txBody>
      </p:sp>
    </p:spTree>
    <p:extLst>
      <p:ext uri="{BB962C8B-B14F-4D97-AF65-F5344CB8AC3E}">
        <p14:creationId xmlns:p14="http://schemas.microsoft.com/office/powerpoint/2010/main" val="24316938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63C748C-967B-4A7B-A90F-3EDD0F485A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0143637-4934-44E4-B909-BAF1E7B279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4062127"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BBC4969-D2A1-4FB0-89F6-8B315F306C5B}"/>
              </a:ext>
            </a:extLst>
          </p:cNvPr>
          <p:cNvSpPr>
            <a:spLocks noGrp="1"/>
          </p:cNvSpPr>
          <p:nvPr>
            <p:ph type="title"/>
          </p:nvPr>
        </p:nvSpPr>
        <p:spPr>
          <a:xfrm>
            <a:off x="849683" y="1240076"/>
            <a:ext cx="2727813" cy="4584527"/>
          </a:xfrm>
        </p:spPr>
        <p:txBody>
          <a:bodyPr>
            <a:normAutofit/>
          </a:bodyPr>
          <a:lstStyle/>
          <a:p>
            <a:r>
              <a:rPr lang="en-IN" sz="2500">
                <a:solidFill>
                  <a:srgbClr val="FFFFFF"/>
                </a:solidFill>
              </a:rPr>
              <a:t>Methodology</a:t>
            </a:r>
          </a:p>
        </p:txBody>
      </p:sp>
      <p:sp>
        <p:nvSpPr>
          <p:cNvPr id="3" name="Content Placeholder 2">
            <a:extLst>
              <a:ext uri="{FF2B5EF4-FFF2-40B4-BE49-F238E27FC236}">
                <a16:creationId xmlns:a16="http://schemas.microsoft.com/office/drawing/2014/main" id="{31142EB4-2177-4333-AEA9-3DF2CE82B78B}"/>
              </a:ext>
            </a:extLst>
          </p:cNvPr>
          <p:cNvSpPr>
            <a:spLocks noGrp="1"/>
          </p:cNvSpPr>
          <p:nvPr>
            <p:ph idx="1"/>
          </p:nvPr>
        </p:nvSpPr>
        <p:spPr>
          <a:xfrm>
            <a:off x="4705594" y="1240077"/>
            <a:ext cx="6034827" cy="4916465"/>
          </a:xfrm>
        </p:spPr>
        <p:txBody>
          <a:bodyPr anchor="t">
            <a:normAutofit/>
          </a:bodyPr>
          <a:lstStyle/>
          <a:p>
            <a:pPr>
              <a:lnSpc>
                <a:spcPct val="110000"/>
              </a:lnSpc>
            </a:pPr>
            <a:r>
              <a:rPr lang="en-IN" sz="1300"/>
              <a:t>Data Cleaning: The data cleaning process for each of the three sources of data are done separately.</a:t>
            </a:r>
          </a:p>
          <a:p>
            <a:pPr lvl="0" fontAlgn="base">
              <a:lnSpc>
                <a:spcPct val="110000"/>
              </a:lnSpc>
            </a:pPr>
            <a:r>
              <a:rPr lang="en-IN" sz="1300"/>
              <a:t>From the London crime data, the crimes during the most recent year (2016) are only selected. The major categories of crime are pivoted to get the total crimes per the boroughs for each major category.</a:t>
            </a:r>
          </a:p>
          <a:p>
            <a:pPr lvl="0" fontAlgn="base">
              <a:lnSpc>
                <a:spcPct val="110000"/>
              </a:lnSpc>
            </a:pPr>
            <a:r>
              <a:rPr lang="en-IN" sz="1300"/>
              <a:t>The second data is scraped from a </a:t>
            </a:r>
            <a:r>
              <a:rPr lang="en-IN" sz="1300" err="1"/>
              <a:t>wikipedia</a:t>
            </a:r>
            <a:r>
              <a:rPr lang="en-IN" sz="1300"/>
              <a:t> page using the Beautiful Soup library in python. Using this library we can extract the data in the tabular format as shown in the website.</a:t>
            </a:r>
          </a:p>
          <a:p>
            <a:pPr lvl="0" fontAlgn="base">
              <a:lnSpc>
                <a:spcPct val="110000"/>
              </a:lnSpc>
            </a:pPr>
            <a:r>
              <a:rPr lang="en-IN" sz="1300"/>
              <a:t>The two data sets are merged on the Borough names to form a new data set. The purpose of this data set is to visualize the crime rates in each borough and identify the borough with the least crimes recorded during the year 2016.</a:t>
            </a:r>
          </a:p>
          <a:p>
            <a:pPr lvl="0" fontAlgn="base">
              <a:lnSpc>
                <a:spcPct val="110000"/>
              </a:lnSpc>
            </a:pPr>
            <a:r>
              <a:rPr lang="en-IN" sz="1300"/>
              <a:t>After visualizing the crime in each borough we can find the borough with the lowest crime rate. The third data set is created, with the names of the </a:t>
            </a:r>
            <a:r>
              <a:rPr lang="en-IN" sz="1300" err="1"/>
              <a:t>neighborhoods</a:t>
            </a:r>
            <a:r>
              <a:rPr lang="en-IN" sz="1300"/>
              <a:t> and the name of the borough with the latitude and longitude obtained using Google Maps API geocoding.</a:t>
            </a:r>
          </a:p>
          <a:p>
            <a:pPr>
              <a:lnSpc>
                <a:spcPct val="110000"/>
              </a:lnSpc>
            </a:pPr>
            <a:r>
              <a:rPr lang="en-IN" sz="1300"/>
              <a:t>The new data set is used to generate the 10 most common venues for each </a:t>
            </a:r>
            <a:r>
              <a:rPr lang="en-IN" sz="1300" err="1"/>
              <a:t>neighborhood</a:t>
            </a:r>
            <a:r>
              <a:rPr lang="en-IN" sz="1300"/>
              <a:t> using the Foursquare API, finally using k means clustering algorithm to cluster similar </a:t>
            </a:r>
            <a:r>
              <a:rPr lang="en-IN" sz="1300" err="1"/>
              <a:t>neighborhoods</a:t>
            </a:r>
            <a:r>
              <a:rPr lang="en-IN" sz="1300"/>
              <a:t> together</a:t>
            </a:r>
          </a:p>
        </p:txBody>
      </p:sp>
    </p:spTree>
    <p:extLst>
      <p:ext uri="{BB962C8B-B14F-4D97-AF65-F5344CB8AC3E}">
        <p14:creationId xmlns:p14="http://schemas.microsoft.com/office/powerpoint/2010/main" val="31756210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EEA869E1-F851-4A52-92F5-77E592B76A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27" name="Picture 26">
            <a:extLst>
              <a:ext uri="{FF2B5EF4-FFF2-40B4-BE49-F238E27FC236}">
                <a16:creationId xmlns:a16="http://schemas.microsoft.com/office/drawing/2014/main" id="{B083AD55-8296-44BD-8E14-DD2DDBC351B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29" name="Straight Connector 28">
            <a:extLst>
              <a:ext uri="{FF2B5EF4-FFF2-40B4-BE49-F238E27FC236}">
                <a16:creationId xmlns:a16="http://schemas.microsoft.com/office/drawing/2014/main" id="{2BF46B26-15FC-4C5A-94FA-AE9ED64B5C2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912F6065-5345-44BD-B66E-5487CCD7A9B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33" name="Rectangle 32">
            <a:extLst>
              <a:ext uri="{FF2B5EF4-FFF2-40B4-BE49-F238E27FC236}">
                <a16:creationId xmlns:a16="http://schemas.microsoft.com/office/drawing/2014/main" id="{0EF77632-1A0C-4B9F-829B-226E68A78E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F3DCFC27-6BCE-42B6-8372-070EA07685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a:extLst>
              <a:ext uri="{FF2B5EF4-FFF2-40B4-BE49-F238E27FC236}">
                <a16:creationId xmlns:a16="http://schemas.microsoft.com/office/drawing/2014/main" id="{72A0E245-39A9-4BB4-808C-08D7DE4CC8ED}"/>
              </a:ext>
            </a:extLst>
          </p:cNvPr>
          <p:cNvSpPr>
            <a:spLocks noGrp="1"/>
          </p:cNvSpPr>
          <p:nvPr>
            <p:ph type="title"/>
          </p:nvPr>
        </p:nvSpPr>
        <p:spPr>
          <a:xfrm>
            <a:off x="1776424" y="4460798"/>
            <a:ext cx="8637073" cy="558063"/>
          </a:xfrm>
        </p:spPr>
        <p:txBody>
          <a:bodyPr vert="horz" lIns="91440" tIns="45720" rIns="91440" bIns="0" rtlCol="0" anchor="b">
            <a:normAutofit/>
          </a:bodyPr>
          <a:lstStyle/>
          <a:p>
            <a:r>
              <a:rPr lang="en-US" sz="3600" dirty="0"/>
              <a:t>Data  analysis</a:t>
            </a:r>
          </a:p>
        </p:txBody>
      </p:sp>
      <p:pic>
        <p:nvPicPr>
          <p:cNvPr id="7" name="Content Placeholder 6" descr="A screenshot of a social media post&#10;&#10;Description automatically generated">
            <a:extLst>
              <a:ext uri="{FF2B5EF4-FFF2-40B4-BE49-F238E27FC236}">
                <a16:creationId xmlns:a16="http://schemas.microsoft.com/office/drawing/2014/main" id="{2F9B8212-242C-46C9-91EB-6B77B6A70318}"/>
              </a:ext>
            </a:extLst>
          </p:cNvPr>
          <p:cNvPicPr>
            <a:picLocks noGrp="1" noChangeAspect="1"/>
          </p:cNvPicPr>
          <p:nvPr>
            <p:ph idx="1"/>
          </p:nvPr>
        </p:nvPicPr>
        <p:blipFill>
          <a:blip r:embed="rId3"/>
          <a:stretch>
            <a:fillRect/>
          </a:stretch>
        </p:blipFill>
        <p:spPr>
          <a:xfrm>
            <a:off x="1" y="1198326"/>
            <a:ext cx="6013574" cy="3087841"/>
          </a:xfrm>
          <a:prstGeom prst="rect">
            <a:avLst/>
          </a:prstGeom>
        </p:spPr>
      </p:pic>
      <p:pic>
        <p:nvPicPr>
          <p:cNvPr id="5" name="Content Placeholder 4" descr="A screenshot of a social media post&#10;&#10;Description automatically generated">
            <a:extLst>
              <a:ext uri="{FF2B5EF4-FFF2-40B4-BE49-F238E27FC236}">
                <a16:creationId xmlns:a16="http://schemas.microsoft.com/office/drawing/2014/main" id="{76871421-ABDB-4160-8FA3-BF41D08BCD2F}"/>
              </a:ext>
            </a:extLst>
          </p:cNvPr>
          <p:cNvPicPr>
            <a:picLocks noChangeAspect="1"/>
          </p:cNvPicPr>
          <p:nvPr/>
        </p:nvPicPr>
        <p:blipFill>
          <a:blip r:embed="rId4"/>
          <a:stretch>
            <a:fillRect/>
          </a:stretch>
        </p:blipFill>
        <p:spPr>
          <a:xfrm>
            <a:off x="6171060" y="1198326"/>
            <a:ext cx="6020940" cy="3099267"/>
          </a:xfrm>
          <a:prstGeom prst="rect">
            <a:avLst/>
          </a:prstGeom>
        </p:spPr>
      </p:pic>
      <p:cxnSp>
        <p:nvCxnSpPr>
          <p:cNvPr id="37" name="Straight Connector 36">
            <a:extLst>
              <a:ext uri="{FF2B5EF4-FFF2-40B4-BE49-F238E27FC236}">
                <a16:creationId xmlns:a16="http://schemas.microsoft.com/office/drawing/2014/main" id="{96A4B1E0-284C-4A01-8141-A24D2B8EE0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776728" y="5027185"/>
            <a:ext cx="8643010"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39" name="Picture 38">
            <a:extLst>
              <a:ext uri="{FF2B5EF4-FFF2-40B4-BE49-F238E27FC236}">
                <a16:creationId xmlns:a16="http://schemas.microsoft.com/office/drawing/2014/main" id="{F82046CE-87C5-4670-A404-6AB453F5A92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41" name="Straight Connector 40">
            <a:extLst>
              <a:ext uri="{FF2B5EF4-FFF2-40B4-BE49-F238E27FC236}">
                <a16:creationId xmlns:a16="http://schemas.microsoft.com/office/drawing/2014/main" id="{A224BAD7-5931-4CA6-BB58-0CBCFCFA65A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0A9ECAC6-2D3B-44E8-AF05-41A43A752155}"/>
              </a:ext>
            </a:extLst>
          </p:cNvPr>
          <p:cNvSpPr txBox="1"/>
          <p:nvPr/>
        </p:nvSpPr>
        <p:spPr>
          <a:xfrm>
            <a:off x="1199626" y="839029"/>
            <a:ext cx="2393156" cy="369332"/>
          </a:xfrm>
          <a:prstGeom prst="rect">
            <a:avLst/>
          </a:prstGeom>
          <a:noFill/>
        </p:spPr>
        <p:txBody>
          <a:bodyPr wrap="none" rtlCol="0">
            <a:spAutoFit/>
          </a:bodyPr>
          <a:lstStyle/>
          <a:p>
            <a:r>
              <a:rPr lang="en-IN" dirty="0"/>
              <a:t>Plot with lowest crimes</a:t>
            </a:r>
          </a:p>
        </p:txBody>
      </p:sp>
      <p:sp>
        <p:nvSpPr>
          <p:cNvPr id="10" name="Rectangle 9">
            <a:extLst>
              <a:ext uri="{FF2B5EF4-FFF2-40B4-BE49-F238E27FC236}">
                <a16:creationId xmlns:a16="http://schemas.microsoft.com/office/drawing/2014/main" id="{6C5EB9F8-7EDC-4D9B-B79C-920556DD6598}"/>
              </a:ext>
            </a:extLst>
          </p:cNvPr>
          <p:cNvSpPr/>
          <p:nvPr/>
        </p:nvSpPr>
        <p:spPr>
          <a:xfrm>
            <a:off x="7617455" y="817564"/>
            <a:ext cx="2545890" cy="369332"/>
          </a:xfrm>
          <a:prstGeom prst="rect">
            <a:avLst/>
          </a:prstGeom>
        </p:spPr>
        <p:txBody>
          <a:bodyPr wrap="none">
            <a:spAutoFit/>
          </a:bodyPr>
          <a:lstStyle/>
          <a:p>
            <a:r>
              <a:rPr lang="en-IN" dirty="0"/>
              <a:t>Plot with </a:t>
            </a:r>
            <a:r>
              <a:rPr lang="en-IN" dirty="0" err="1"/>
              <a:t>heighest</a:t>
            </a:r>
            <a:r>
              <a:rPr lang="en-IN" dirty="0"/>
              <a:t> crimes</a:t>
            </a:r>
          </a:p>
        </p:txBody>
      </p:sp>
    </p:spTree>
    <p:extLst>
      <p:ext uri="{BB962C8B-B14F-4D97-AF65-F5344CB8AC3E}">
        <p14:creationId xmlns:p14="http://schemas.microsoft.com/office/powerpoint/2010/main" val="852685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6738F172-08B9-4BA5-B753-7D93472C0B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2" name="Picture 11">
            <a:extLst>
              <a:ext uri="{FF2B5EF4-FFF2-40B4-BE49-F238E27FC236}">
                <a16:creationId xmlns:a16="http://schemas.microsoft.com/office/drawing/2014/main" id="{C900681B-C4FD-40B3-B5BC-C33231614C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4" name="Straight Connector 13">
            <a:extLst>
              <a:ext uri="{FF2B5EF4-FFF2-40B4-BE49-F238E27FC236}">
                <a16:creationId xmlns:a16="http://schemas.microsoft.com/office/drawing/2014/main" id="{FEAACD67-2FB5-4530-9B74-8D946F1CE9E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pic>
        <p:nvPicPr>
          <p:cNvPr id="5" name="Content Placeholder 4" descr="A picture containing screenshot&#10;&#10;Description automatically generated">
            <a:extLst>
              <a:ext uri="{FF2B5EF4-FFF2-40B4-BE49-F238E27FC236}">
                <a16:creationId xmlns:a16="http://schemas.microsoft.com/office/drawing/2014/main" id="{0DD5F615-8DE4-4374-A451-BBE660F5B452}"/>
              </a:ext>
            </a:extLst>
          </p:cNvPr>
          <p:cNvPicPr>
            <a:picLocks noGrp="1" noChangeAspect="1"/>
          </p:cNvPicPr>
          <p:nvPr>
            <p:ph idx="1"/>
          </p:nvPr>
        </p:nvPicPr>
        <p:blipFill rotWithShape="1">
          <a:blip r:embed="rId3"/>
          <a:srcRect/>
          <a:stretch/>
        </p:blipFill>
        <p:spPr>
          <a:xfrm>
            <a:off x="20" y="10"/>
            <a:ext cx="12191980" cy="6857990"/>
          </a:xfrm>
          <a:prstGeom prst="rect">
            <a:avLst/>
          </a:prstGeom>
        </p:spPr>
      </p:pic>
      <p:sp>
        <p:nvSpPr>
          <p:cNvPr id="6" name="TextBox 5">
            <a:extLst>
              <a:ext uri="{FF2B5EF4-FFF2-40B4-BE49-F238E27FC236}">
                <a16:creationId xmlns:a16="http://schemas.microsoft.com/office/drawing/2014/main" id="{F6F1A2CC-7E2C-4505-9E16-3C55974C7381}"/>
              </a:ext>
            </a:extLst>
          </p:cNvPr>
          <p:cNvSpPr txBox="1"/>
          <p:nvPr/>
        </p:nvSpPr>
        <p:spPr>
          <a:xfrm>
            <a:off x="10525124" y="1556845"/>
            <a:ext cx="1751823" cy="1200329"/>
          </a:xfrm>
          <a:prstGeom prst="rect">
            <a:avLst/>
          </a:prstGeom>
          <a:noFill/>
        </p:spPr>
        <p:txBody>
          <a:bodyPr wrap="square" rtlCol="0">
            <a:spAutoFit/>
          </a:bodyPr>
          <a:lstStyle/>
          <a:p>
            <a:r>
              <a:rPr lang="en-IN" dirty="0"/>
              <a:t>Neighbourhood</a:t>
            </a:r>
          </a:p>
          <a:p>
            <a:r>
              <a:rPr lang="en-IN" dirty="0"/>
              <a:t>Of Kingston upon</a:t>
            </a:r>
          </a:p>
          <a:p>
            <a:r>
              <a:rPr lang="en-IN" dirty="0"/>
              <a:t>Thames.</a:t>
            </a:r>
          </a:p>
        </p:txBody>
      </p:sp>
    </p:spTree>
    <p:extLst>
      <p:ext uri="{BB962C8B-B14F-4D97-AF65-F5344CB8AC3E}">
        <p14:creationId xmlns:p14="http://schemas.microsoft.com/office/powerpoint/2010/main" val="8387268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F63C748C-967B-4A7B-A90F-3EDD0F485A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C0143637-4934-44E4-B909-BAF1E7B279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4062127"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89398D-3E46-4875-900E-BE72A10008C0}"/>
              </a:ext>
            </a:extLst>
          </p:cNvPr>
          <p:cNvSpPr>
            <a:spLocks noGrp="1"/>
          </p:cNvSpPr>
          <p:nvPr>
            <p:ph type="title"/>
          </p:nvPr>
        </p:nvSpPr>
        <p:spPr>
          <a:xfrm>
            <a:off x="849683" y="1240076"/>
            <a:ext cx="2727813" cy="4584527"/>
          </a:xfrm>
        </p:spPr>
        <p:txBody>
          <a:bodyPr>
            <a:normAutofit/>
          </a:bodyPr>
          <a:lstStyle/>
          <a:p>
            <a:r>
              <a:rPr lang="en-IN">
                <a:solidFill>
                  <a:srgbClr val="FFFFFF"/>
                </a:solidFill>
              </a:rPr>
              <a:t>Modeling</a:t>
            </a:r>
          </a:p>
        </p:txBody>
      </p:sp>
      <p:sp>
        <p:nvSpPr>
          <p:cNvPr id="3" name="Content Placeholder 2">
            <a:extLst>
              <a:ext uri="{FF2B5EF4-FFF2-40B4-BE49-F238E27FC236}">
                <a16:creationId xmlns:a16="http://schemas.microsoft.com/office/drawing/2014/main" id="{7F6E5FD0-192A-4DAE-BEC6-EFCB042FE37B}"/>
              </a:ext>
            </a:extLst>
          </p:cNvPr>
          <p:cNvSpPr>
            <a:spLocks noGrp="1"/>
          </p:cNvSpPr>
          <p:nvPr>
            <p:ph idx="1"/>
          </p:nvPr>
        </p:nvSpPr>
        <p:spPr>
          <a:xfrm>
            <a:off x="4705594" y="1240077"/>
            <a:ext cx="6034827" cy="4916465"/>
          </a:xfrm>
        </p:spPr>
        <p:txBody>
          <a:bodyPr anchor="t">
            <a:normAutofit/>
          </a:bodyPr>
          <a:lstStyle/>
          <a:p>
            <a:pPr>
              <a:lnSpc>
                <a:spcPct val="110000"/>
              </a:lnSpc>
            </a:pPr>
            <a:r>
              <a:rPr lang="en-IN" sz="1400"/>
              <a:t>Using the final data set containing the </a:t>
            </a:r>
            <a:r>
              <a:rPr lang="en-IN" sz="1400" err="1"/>
              <a:t>neighborhoods</a:t>
            </a:r>
            <a:r>
              <a:rPr lang="en-IN" sz="1400"/>
              <a:t> in Kingston upon Thames along with the latitude and longitude, we can find all the venues within a 500 meter radius of each </a:t>
            </a:r>
            <a:r>
              <a:rPr lang="en-IN" sz="1400" err="1"/>
              <a:t>neighborhood</a:t>
            </a:r>
            <a:r>
              <a:rPr lang="en-IN" sz="1400"/>
              <a:t> by connecting to the Foursquare API.</a:t>
            </a:r>
          </a:p>
          <a:p>
            <a:pPr>
              <a:lnSpc>
                <a:spcPct val="110000"/>
              </a:lnSpc>
            </a:pPr>
            <a:r>
              <a:rPr lang="en-IN" sz="1400"/>
              <a:t>One hot encoding is done on the venues data. The Venues data is then grouped by the </a:t>
            </a:r>
            <a:r>
              <a:rPr lang="en-IN" sz="1400" err="1"/>
              <a:t>Neighborhood</a:t>
            </a:r>
            <a:r>
              <a:rPr lang="en-IN" sz="1400"/>
              <a:t> and the mean of the venues are calculated, finally the 10 common venues are calculated for each of the </a:t>
            </a:r>
            <a:r>
              <a:rPr lang="en-IN" sz="1400" err="1"/>
              <a:t>neighborhoods</a:t>
            </a:r>
            <a:r>
              <a:rPr lang="en-IN" sz="1400"/>
              <a:t>.</a:t>
            </a:r>
          </a:p>
          <a:p>
            <a:pPr lvl="0" fontAlgn="base">
              <a:lnSpc>
                <a:spcPct val="110000"/>
              </a:lnSpc>
            </a:pPr>
            <a:r>
              <a:rPr lang="en-IN" sz="1400"/>
              <a:t>To help people find similar </a:t>
            </a:r>
            <a:r>
              <a:rPr lang="en-IN" sz="1400" err="1"/>
              <a:t>neighborhoods</a:t>
            </a:r>
            <a:r>
              <a:rPr lang="en-IN" sz="1400"/>
              <a:t> in the safest borough we will be clustering similar </a:t>
            </a:r>
            <a:r>
              <a:rPr lang="en-IN" sz="1400" err="1"/>
              <a:t>neighborhoods</a:t>
            </a:r>
            <a:r>
              <a:rPr lang="en-IN" sz="1400"/>
              <a:t> using K - means clustering which is a form of unsupervised machine learning algorithm that clusters data based on predefined cluster size.</a:t>
            </a:r>
          </a:p>
          <a:p>
            <a:pPr lvl="0" fontAlgn="base">
              <a:lnSpc>
                <a:spcPct val="110000"/>
              </a:lnSpc>
            </a:pPr>
            <a:r>
              <a:rPr lang="en-IN" sz="1400"/>
              <a:t>We will use a cluster size of 5 for this project that will cluster the 15 </a:t>
            </a:r>
            <a:r>
              <a:rPr lang="en-IN" sz="1400" err="1"/>
              <a:t>neighborhoods</a:t>
            </a:r>
            <a:r>
              <a:rPr lang="en-IN" sz="1400"/>
              <a:t> into 5 clusters. The reason to conduct a K- means clustering is to cluster </a:t>
            </a:r>
            <a:r>
              <a:rPr lang="en-IN" sz="1400" err="1"/>
              <a:t>neighborhoods</a:t>
            </a:r>
            <a:r>
              <a:rPr lang="en-IN" sz="1400"/>
              <a:t> with similar venues together so that people can shortlist the area of their interests based on the venues/amenities around each </a:t>
            </a:r>
            <a:r>
              <a:rPr lang="en-IN" sz="1400" err="1"/>
              <a:t>neighborhood</a:t>
            </a:r>
            <a:r>
              <a:rPr lang="en-IN" sz="1400"/>
              <a:t>.</a:t>
            </a:r>
          </a:p>
          <a:p>
            <a:pPr>
              <a:lnSpc>
                <a:spcPct val="110000"/>
              </a:lnSpc>
            </a:pPr>
            <a:endParaRPr lang="en-IN" sz="1400"/>
          </a:p>
          <a:p>
            <a:pPr>
              <a:lnSpc>
                <a:spcPct val="110000"/>
              </a:lnSpc>
            </a:pPr>
            <a:endParaRPr lang="en-IN" sz="1400"/>
          </a:p>
        </p:txBody>
      </p:sp>
    </p:spTree>
    <p:extLst>
      <p:ext uri="{BB962C8B-B14F-4D97-AF65-F5344CB8AC3E}">
        <p14:creationId xmlns:p14="http://schemas.microsoft.com/office/powerpoint/2010/main" val="6320218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0CABCAE3-64FC-4149-819F-2C18128241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25" name="Picture 24">
            <a:extLst>
              <a:ext uri="{FF2B5EF4-FFF2-40B4-BE49-F238E27FC236}">
                <a16:creationId xmlns:a16="http://schemas.microsoft.com/office/drawing/2014/main" id="{012FDCFE-9AD2-4D8A-8CBF-B3AA37EBF6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27" name="Straight Connector 26">
            <a:extLst>
              <a:ext uri="{FF2B5EF4-FFF2-40B4-BE49-F238E27FC236}">
                <a16:creationId xmlns:a16="http://schemas.microsoft.com/office/drawing/2014/main" id="{FBD463FC-4CA8-4FF4-85A3-AF9F4B98D21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BECF35C3-8B44-4F4B-BD25-4C01823DB22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31" name="Rectangle 30">
            <a:extLst>
              <a:ext uri="{FF2B5EF4-FFF2-40B4-BE49-F238E27FC236}">
                <a16:creationId xmlns:a16="http://schemas.microsoft.com/office/drawing/2014/main" id="{2FA7AD0A-1871-4DF8-9235-F49D0513B9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36B04CFB-FAE5-47DD-9B3E-4E9BA7A89C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6" name="TextBox 5">
            <a:extLst>
              <a:ext uri="{FF2B5EF4-FFF2-40B4-BE49-F238E27FC236}">
                <a16:creationId xmlns:a16="http://schemas.microsoft.com/office/drawing/2014/main" id="{D5774AA5-BD9C-4604-989E-3DFAB9BC353E}"/>
              </a:ext>
            </a:extLst>
          </p:cNvPr>
          <p:cNvSpPr txBox="1"/>
          <p:nvPr/>
        </p:nvSpPr>
        <p:spPr>
          <a:xfrm>
            <a:off x="659301" y="1474969"/>
            <a:ext cx="2823919" cy="1868760"/>
          </a:xfrm>
          <a:prstGeom prst="rect">
            <a:avLst/>
          </a:prstGeom>
        </p:spPr>
        <p:txBody>
          <a:bodyPr vert="horz" lIns="91440" tIns="45720" rIns="91440" bIns="0" rtlCol="0" anchor="b">
            <a:normAutofit/>
          </a:bodyPr>
          <a:lstStyle/>
          <a:p>
            <a:pPr defTabSz="914400">
              <a:lnSpc>
                <a:spcPct val="90000"/>
              </a:lnSpc>
              <a:spcBef>
                <a:spcPct val="0"/>
              </a:spcBef>
              <a:spcAft>
                <a:spcPts val="600"/>
              </a:spcAft>
            </a:pPr>
            <a:r>
              <a:rPr lang="en-US" sz="3300" cap="all" dirty="0">
                <a:latin typeface="+mj-lt"/>
                <a:ea typeface="+mj-ea"/>
                <a:cs typeface="+mj-cs"/>
              </a:rPr>
              <a:t>Results</a:t>
            </a:r>
          </a:p>
        </p:txBody>
      </p:sp>
      <p:cxnSp>
        <p:nvCxnSpPr>
          <p:cNvPr id="35" name="Straight Connector 34">
            <a:extLst>
              <a:ext uri="{FF2B5EF4-FFF2-40B4-BE49-F238E27FC236}">
                <a16:creationId xmlns:a16="http://schemas.microsoft.com/office/drawing/2014/main" id="{EE68D41B-9286-479F-9AB7-678C8E348D7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59301" y="3528543"/>
            <a:ext cx="2823919" cy="0"/>
          </a:xfrm>
          <a:prstGeom prst="line">
            <a:avLst/>
          </a:prstGeom>
          <a:ln w="31750"/>
        </p:spPr>
        <p:style>
          <a:lnRef idx="3">
            <a:schemeClr val="accent1"/>
          </a:lnRef>
          <a:fillRef idx="0">
            <a:schemeClr val="accent1"/>
          </a:fillRef>
          <a:effectRef idx="2">
            <a:schemeClr val="accent1"/>
          </a:effectRef>
          <a:fontRef idx="minor">
            <a:schemeClr val="tx1"/>
          </a:fontRef>
        </p:style>
      </p:cxnSp>
      <p:grpSp>
        <p:nvGrpSpPr>
          <p:cNvPr id="37" name="Group 36">
            <a:extLst>
              <a:ext uri="{FF2B5EF4-FFF2-40B4-BE49-F238E27FC236}">
                <a16:creationId xmlns:a16="http://schemas.microsoft.com/office/drawing/2014/main" id="{E8ACF89C-CFC3-4D68-B3C4-2BEFB7BBE5F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979389" y="482171"/>
            <a:ext cx="7560115" cy="5149101"/>
            <a:chOff x="3979389" y="482171"/>
            <a:chExt cx="7560115" cy="5149101"/>
          </a:xfrm>
        </p:grpSpPr>
        <p:sp>
          <p:nvSpPr>
            <p:cNvPr id="38" name="Rectangle 37">
              <a:extLst>
                <a:ext uri="{FF2B5EF4-FFF2-40B4-BE49-F238E27FC236}">
                  <a16:creationId xmlns:a16="http://schemas.microsoft.com/office/drawing/2014/main" id="{3B770B7D-3C5C-4682-8DF0-20783592F3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79389" y="482171"/>
              <a:ext cx="7560115"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A6893E11-7EC1-4EB6-A2A8-0B693F8FE5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92448" y="812507"/>
              <a:ext cx="692827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41" name="Rectangle 40">
            <a:extLst>
              <a:ext uri="{FF2B5EF4-FFF2-40B4-BE49-F238E27FC236}">
                <a16:creationId xmlns:a16="http://schemas.microsoft.com/office/drawing/2014/main" id="{622F7FD7-8884-4FD5-95AB-0B5C6033AD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55487" y="977965"/>
            <a:ext cx="6615582" cy="4135339"/>
          </a:xfrm>
          <a:prstGeom prst="rect">
            <a:avLst/>
          </a:prstGeom>
          <a:solidFill>
            <a:schemeClr val="bg1"/>
          </a:solidFill>
          <a:ln w="63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picture containing screenshot&#10;&#10;Description automatically generated">
            <a:extLst>
              <a:ext uri="{FF2B5EF4-FFF2-40B4-BE49-F238E27FC236}">
                <a16:creationId xmlns:a16="http://schemas.microsoft.com/office/drawing/2014/main" id="{EE0433D0-EBE1-40F7-81AB-72C2F48BBC72}"/>
              </a:ext>
            </a:extLst>
          </p:cNvPr>
          <p:cNvPicPr>
            <a:picLocks noGrp="1" noChangeAspect="1"/>
          </p:cNvPicPr>
          <p:nvPr>
            <p:ph idx="1"/>
          </p:nvPr>
        </p:nvPicPr>
        <p:blipFill>
          <a:blip r:embed="rId3"/>
          <a:stretch>
            <a:fillRect/>
          </a:stretch>
        </p:blipFill>
        <p:spPr>
          <a:xfrm>
            <a:off x="4618374" y="1282360"/>
            <a:ext cx="6282919" cy="3534141"/>
          </a:xfrm>
          <a:prstGeom prst="rect">
            <a:avLst/>
          </a:prstGeom>
        </p:spPr>
      </p:pic>
      <p:pic>
        <p:nvPicPr>
          <p:cNvPr id="43" name="Picture 42">
            <a:extLst>
              <a:ext uri="{FF2B5EF4-FFF2-40B4-BE49-F238E27FC236}">
                <a16:creationId xmlns:a16="http://schemas.microsoft.com/office/drawing/2014/main" id="{16EFE474-4FE0-4E8F-8F09-5ED2C9E76A8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45" name="Straight Connector 44">
            <a:extLst>
              <a:ext uri="{FF2B5EF4-FFF2-40B4-BE49-F238E27FC236}">
                <a16:creationId xmlns:a16="http://schemas.microsoft.com/office/drawing/2014/main" id="{CF8B8C81-54DC-4AF5-B682-3A2C70A6B5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761355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0CABCAE3-64FC-4149-819F-2C18128241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25" name="Picture 24">
            <a:extLst>
              <a:ext uri="{FF2B5EF4-FFF2-40B4-BE49-F238E27FC236}">
                <a16:creationId xmlns:a16="http://schemas.microsoft.com/office/drawing/2014/main" id="{012FDCFE-9AD2-4D8A-8CBF-B3AA37EBF6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27" name="Straight Connector 26">
            <a:extLst>
              <a:ext uri="{FF2B5EF4-FFF2-40B4-BE49-F238E27FC236}">
                <a16:creationId xmlns:a16="http://schemas.microsoft.com/office/drawing/2014/main" id="{FBD463FC-4CA8-4FF4-85A3-AF9F4B98D21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BECF35C3-8B44-4F4B-BD25-4C01823DB22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31" name="Rectangle 30">
            <a:extLst>
              <a:ext uri="{FF2B5EF4-FFF2-40B4-BE49-F238E27FC236}">
                <a16:creationId xmlns:a16="http://schemas.microsoft.com/office/drawing/2014/main" id="{2FA7AD0A-1871-4DF8-9235-F49D0513B9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36B04CFB-FAE5-47DD-9B3E-4E9BA7A89C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6" name="TextBox 5">
            <a:extLst>
              <a:ext uri="{FF2B5EF4-FFF2-40B4-BE49-F238E27FC236}">
                <a16:creationId xmlns:a16="http://schemas.microsoft.com/office/drawing/2014/main" id="{15B2B20F-0D80-4A2B-A60F-036C8341735F}"/>
              </a:ext>
            </a:extLst>
          </p:cNvPr>
          <p:cNvSpPr txBox="1"/>
          <p:nvPr/>
        </p:nvSpPr>
        <p:spPr>
          <a:xfrm>
            <a:off x="659301" y="1474969"/>
            <a:ext cx="2823919" cy="1868760"/>
          </a:xfrm>
          <a:prstGeom prst="rect">
            <a:avLst/>
          </a:prstGeom>
        </p:spPr>
        <p:txBody>
          <a:bodyPr vert="horz" lIns="91440" tIns="45720" rIns="91440" bIns="0" rtlCol="0" anchor="b">
            <a:normAutofit/>
          </a:bodyPr>
          <a:lstStyle/>
          <a:p>
            <a:pPr defTabSz="914400">
              <a:lnSpc>
                <a:spcPct val="90000"/>
              </a:lnSpc>
              <a:spcBef>
                <a:spcPct val="0"/>
              </a:spcBef>
              <a:spcAft>
                <a:spcPts val="600"/>
              </a:spcAft>
            </a:pPr>
            <a:r>
              <a:rPr lang="en-US" sz="3600" cap="all">
                <a:latin typeface="+mj-lt"/>
                <a:ea typeface="+mj-ea"/>
                <a:cs typeface="+mj-cs"/>
              </a:rPr>
              <a:t>Cluster 0</a:t>
            </a:r>
          </a:p>
        </p:txBody>
      </p:sp>
      <p:cxnSp>
        <p:nvCxnSpPr>
          <p:cNvPr id="35" name="Straight Connector 34">
            <a:extLst>
              <a:ext uri="{FF2B5EF4-FFF2-40B4-BE49-F238E27FC236}">
                <a16:creationId xmlns:a16="http://schemas.microsoft.com/office/drawing/2014/main" id="{EE68D41B-9286-479F-9AB7-678C8E348D7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59301" y="3528543"/>
            <a:ext cx="2823919" cy="0"/>
          </a:xfrm>
          <a:prstGeom prst="line">
            <a:avLst/>
          </a:prstGeom>
          <a:ln w="31750"/>
        </p:spPr>
        <p:style>
          <a:lnRef idx="3">
            <a:schemeClr val="accent1"/>
          </a:lnRef>
          <a:fillRef idx="0">
            <a:schemeClr val="accent1"/>
          </a:fillRef>
          <a:effectRef idx="2">
            <a:schemeClr val="accent1"/>
          </a:effectRef>
          <a:fontRef idx="minor">
            <a:schemeClr val="tx1"/>
          </a:fontRef>
        </p:style>
      </p:cxnSp>
      <p:grpSp>
        <p:nvGrpSpPr>
          <p:cNvPr id="37" name="Group 36">
            <a:extLst>
              <a:ext uri="{FF2B5EF4-FFF2-40B4-BE49-F238E27FC236}">
                <a16:creationId xmlns:a16="http://schemas.microsoft.com/office/drawing/2014/main" id="{E8ACF89C-CFC3-4D68-B3C4-2BEFB7BBE5F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979389" y="482171"/>
            <a:ext cx="7560115" cy="5149101"/>
            <a:chOff x="3979389" y="482171"/>
            <a:chExt cx="7560115" cy="5149101"/>
          </a:xfrm>
        </p:grpSpPr>
        <p:sp>
          <p:nvSpPr>
            <p:cNvPr id="38" name="Rectangle 37">
              <a:extLst>
                <a:ext uri="{FF2B5EF4-FFF2-40B4-BE49-F238E27FC236}">
                  <a16:creationId xmlns:a16="http://schemas.microsoft.com/office/drawing/2014/main" id="{3B770B7D-3C5C-4682-8DF0-20783592F3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79389" y="482171"/>
              <a:ext cx="7560115"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A6893E11-7EC1-4EB6-A2A8-0B693F8FE5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92448" y="812507"/>
              <a:ext cx="692827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41" name="Rectangle 40">
            <a:extLst>
              <a:ext uri="{FF2B5EF4-FFF2-40B4-BE49-F238E27FC236}">
                <a16:creationId xmlns:a16="http://schemas.microsoft.com/office/drawing/2014/main" id="{622F7FD7-8884-4FD5-95AB-0B5C6033AD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55487" y="977965"/>
            <a:ext cx="6615582" cy="4135339"/>
          </a:xfrm>
          <a:prstGeom prst="rect">
            <a:avLst/>
          </a:prstGeom>
          <a:solidFill>
            <a:schemeClr val="bg1"/>
          </a:solidFill>
          <a:ln w="63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screenshot of a computer&#10;&#10;Description automatically generated">
            <a:extLst>
              <a:ext uri="{FF2B5EF4-FFF2-40B4-BE49-F238E27FC236}">
                <a16:creationId xmlns:a16="http://schemas.microsoft.com/office/drawing/2014/main" id="{9CBCED08-E65A-4E27-9B3F-4356D332713F}"/>
              </a:ext>
            </a:extLst>
          </p:cNvPr>
          <p:cNvPicPr>
            <a:picLocks noGrp="1" noChangeAspect="1"/>
          </p:cNvPicPr>
          <p:nvPr>
            <p:ph idx="1"/>
          </p:nvPr>
        </p:nvPicPr>
        <p:blipFill>
          <a:blip r:embed="rId3"/>
          <a:stretch>
            <a:fillRect/>
          </a:stretch>
        </p:blipFill>
        <p:spPr>
          <a:xfrm>
            <a:off x="4618374" y="1282360"/>
            <a:ext cx="6282919" cy="3534141"/>
          </a:xfrm>
          <a:prstGeom prst="rect">
            <a:avLst/>
          </a:prstGeom>
        </p:spPr>
      </p:pic>
      <p:pic>
        <p:nvPicPr>
          <p:cNvPr id="43" name="Picture 42">
            <a:extLst>
              <a:ext uri="{FF2B5EF4-FFF2-40B4-BE49-F238E27FC236}">
                <a16:creationId xmlns:a16="http://schemas.microsoft.com/office/drawing/2014/main" id="{16EFE474-4FE0-4E8F-8F09-5ED2C9E76A8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45" name="Straight Connector 44">
            <a:extLst>
              <a:ext uri="{FF2B5EF4-FFF2-40B4-BE49-F238E27FC236}">
                <a16:creationId xmlns:a16="http://schemas.microsoft.com/office/drawing/2014/main" id="{CF8B8C81-54DC-4AF5-B682-3A2C70A6B5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496701"/>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otalTime>0</TotalTime>
  <Words>615</Words>
  <Application>Microsoft Office PowerPoint</Application>
  <PresentationFormat>Widescreen</PresentationFormat>
  <Paragraphs>39</Paragraphs>
  <Slides>13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Algerian</vt:lpstr>
      <vt:lpstr>Arial</vt:lpstr>
      <vt:lpstr>Gill Sans MT</vt:lpstr>
      <vt:lpstr>Gallery</vt:lpstr>
      <vt:lpstr>Capstone Project- The battle of Neighborhood</vt:lpstr>
      <vt:lpstr>Introduction</vt:lpstr>
      <vt:lpstr>Data Acquisition and cleaning</vt:lpstr>
      <vt:lpstr>Methodology</vt:lpstr>
      <vt:lpstr>Data  analysis</vt:lpstr>
      <vt:lpstr>PowerPoint Presentation</vt:lpstr>
      <vt:lpstr>Modeling</vt:lpstr>
      <vt:lpstr>PowerPoint Presentation</vt:lpstr>
      <vt:lpstr>PowerPoint Presentation</vt:lpstr>
      <vt:lpstr>Cluster 1</vt:lpstr>
      <vt:lpstr>Cluster 2 , 3 and 4 </vt:lpstr>
      <vt:lpstr>results</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Project- The battle of Neighborhood</dc:title>
  <dc:creator>Akshat jain</dc:creator>
  <cp:lastModifiedBy>Akshat jain</cp:lastModifiedBy>
  <cp:revision>1</cp:revision>
  <dcterms:created xsi:type="dcterms:W3CDTF">2020-03-31T17:51:48Z</dcterms:created>
  <dcterms:modified xsi:type="dcterms:W3CDTF">2020-03-31T17:52:00Z</dcterms:modified>
</cp:coreProperties>
</file>